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1" d="100"/>
          <a:sy n="81" d="100"/>
        </p:scale>
        <p:origin x="-1494" y="-96"/>
      </p:cViewPr>
      <p:guideLst>
        <p:guide orient="horz" pos="4319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1C8D2-F6BA-4419-8284-350D16E737A2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C5B6D-FBA9-48C7-AC76-B0C10A337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272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1C8D2-F6BA-4419-8284-350D16E737A2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C5B6D-FBA9-48C7-AC76-B0C10A337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074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1C8D2-F6BA-4419-8284-350D16E737A2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C5B6D-FBA9-48C7-AC76-B0C10A337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768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1C8D2-F6BA-4419-8284-350D16E737A2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C5B6D-FBA9-48C7-AC76-B0C10A337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063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1C8D2-F6BA-4419-8284-350D16E737A2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C5B6D-FBA9-48C7-AC76-B0C10A337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670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1C8D2-F6BA-4419-8284-350D16E737A2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C5B6D-FBA9-48C7-AC76-B0C10A337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458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1C8D2-F6BA-4419-8284-350D16E737A2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C5B6D-FBA9-48C7-AC76-B0C10A337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807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1C8D2-F6BA-4419-8284-350D16E737A2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C5B6D-FBA9-48C7-AC76-B0C10A337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737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1C8D2-F6BA-4419-8284-350D16E737A2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C5B6D-FBA9-48C7-AC76-B0C10A337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486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1C8D2-F6BA-4419-8284-350D16E737A2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C5B6D-FBA9-48C7-AC76-B0C10A337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717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1C8D2-F6BA-4419-8284-350D16E737A2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C5B6D-FBA9-48C7-AC76-B0C10A337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558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1C8D2-F6BA-4419-8284-350D16E737A2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C5B6D-FBA9-48C7-AC76-B0C10A337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13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sewall@andrew.cmu.ed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noolsjs.com/#defining-rule" TargetMode="External"/><Relationship Id="rId2" Type="http://schemas.openxmlformats.org/officeDocument/2006/relationships/hyperlink" Target="https://github.com/CMUCTAT/CTAT/wiki/JavaScript-Model-Tracer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httpd.apache.org/" TargetMode="External"/><Relationship Id="rId2" Type="http://schemas.openxmlformats.org/officeDocument/2006/relationships/hyperlink" Target="https://www.apachefriends.org/index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cdn.ctat.cs.cmu.edu/POL2018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1470025"/>
          </a:xfrm>
        </p:spPr>
        <p:txBody>
          <a:bodyPr/>
          <a:lstStyle/>
          <a:p>
            <a:r>
              <a:rPr lang="en-US" dirty="0" smtClean="0"/>
              <a:t>Using </a:t>
            </a:r>
            <a:r>
              <a:rPr lang="en-US" dirty="0" err="1" smtClean="0"/>
              <a:t>Nools</a:t>
            </a:r>
            <a:r>
              <a:rPr lang="en-US" dirty="0" smtClean="0"/>
              <a:t> </a:t>
            </a:r>
            <a:r>
              <a:rPr lang="en-US" dirty="0" smtClean="0"/>
              <a:t>with CTAT </a:t>
            </a:r>
            <a:r>
              <a:rPr lang="en-US" dirty="0" smtClean="0"/>
              <a:t>for Building Cognitive Tutors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Jonathan Sewall</a:t>
            </a:r>
          </a:p>
          <a:p>
            <a:r>
              <a:rPr lang="en-US" dirty="0" smtClean="0">
                <a:hlinkClick r:id="rId2"/>
              </a:rPr>
              <a:t>sewall@andrew.cmu.edu</a:t>
            </a:r>
            <a:endParaRPr lang="en-US" dirty="0" smtClean="0"/>
          </a:p>
          <a:p>
            <a:r>
              <a:rPr lang="en-US" dirty="0" smtClean="0"/>
              <a:t>NSH 2617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213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8392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Why </a:t>
            </a:r>
            <a:r>
              <a:rPr lang="en-US" dirty="0" err="1" smtClean="0"/>
              <a:t>Nools</a:t>
            </a:r>
            <a:r>
              <a:rPr lang="en-US" dirty="0" smtClean="0"/>
              <a:t>? Who should try it? Docs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25562"/>
            <a:ext cx="8839200" cy="4922838"/>
          </a:xfrm>
        </p:spPr>
        <p:txBody>
          <a:bodyPr>
            <a:noAutofit/>
          </a:bodyPr>
          <a:lstStyle/>
          <a:p>
            <a:r>
              <a:rPr lang="en-US" sz="2600" dirty="0" smtClean="0"/>
              <a:t>Why </a:t>
            </a:r>
            <a:r>
              <a:rPr lang="en-US" sz="2600" dirty="0" err="1" smtClean="0"/>
              <a:t>Nools</a:t>
            </a:r>
            <a:r>
              <a:rPr lang="en-US" sz="2600" dirty="0" smtClean="0"/>
              <a:t>?</a:t>
            </a:r>
          </a:p>
          <a:p>
            <a:pPr lvl="1"/>
            <a:r>
              <a:rPr lang="en-US" sz="2600" dirty="0" smtClean="0"/>
              <a:t>Scale: number of students not limited by server</a:t>
            </a:r>
          </a:p>
          <a:p>
            <a:pPr lvl="1"/>
            <a:r>
              <a:rPr lang="en-US" sz="2600" dirty="0" smtClean="0"/>
              <a:t>Response time: faster absent network delays</a:t>
            </a:r>
          </a:p>
          <a:p>
            <a:r>
              <a:rPr lang="en-US" sz="2600" dirty="0" smtClean="0"/>
              <a:t>Who should try it? You need—</a:t>
            </a:r>
          </a:p>
          <a:p>
            <a:pPr lvl="1"/>
            <a:r>
              <a:rPr lang="en-US" sz="2600" dirty="0" smtClean="0"/>
              <a:t>writing knowledge of JavaScript functions, types</a:t>
            </a:r>
          </a:p>
          <a:p>
            <a:pPr lvl="1"/>
            <a:r>
              <a:rPr lang="en-US" sz="2600" dirty="0" smtClean="0"/>
              <a:t>familiarity with the browser’s console for debugging</a:t>
            </a:r>
          </a:p>
          <a:p>
            <a:pPr lvl="1"/>
            <a:r>
              <a:rPr lang="en-US" sz="2600" dirty="0" smtClean="0"/>
              <a:t>familiarity with web servers helpful</a:t>
            </a:r>
          </a:p>
          <a:p>
            <a:r>
              <a:rPr lang="en-US" sz="2600" dirty="0" smtClean="0"/>
              <a:t>Documentation</a:t>
            </a:r>
          </a:p>
          <a:p>
            <a:pPr lvl="1"/>
            <a:r>
              <a:rPr lang="en-US" sz="2600" dirty="0" smtClean="0">
                <a:hlinkClick r:id="rId2"/>
              </a:rPr>
              <a:t>https://github.com/CMUCTAT/CTAT/wiki/JavaScript-Model-Tracer</a:t>
            </a:r>
            <a:r>
              <a:rPr lang="en-US" sz="2600" dirty="0" smtClean="0"/>
              <a:t>, for the </a:t>
            </a:r>
            <a:r>
              <a:rPr lang="en-US" sz="2600" dirty="0"/>
              <a:t>CTAT-specific </a:t>
            </a:r>
            <a:r>
              <a:rPr lang="en-US" sz="2600" dirty="0" smtClean="0"/>
              <a:t>information</a:t>
            </a:r>
          </a:p>
          <a:p>
            <a:pPr lvl="1"/>
            <a:r>
              <a:rPr lang="en-US" sz="2600" dirty="0" smtClean="0">
                <a:hlinkClick r:id="rId3"/>
              </a:rPr>
              <a:t>http://noolsjs.com/#defining-rule</a:t>
            </a:r>
            <a:r>
              <a:rPr lang="en-US" sz="2600" dirty="0" smtClean="0"/>
              <a:t>, for </a:t>
            </a:r>
            <a:r>
              <a:rPr lang="en-US" sz="2600" dirty="0" err="1" smtClean="0"/>
              <a:t>Nools</a:t>
            </a:r>
            <a:r>
              <a:rPr lang="en-US" sz="2600" dirty="0" smtClean="0"/>
              <a:t> syntax, etc.</a:t>
            </a:r>
          </a:p>
          <a:p>
            <a:pPr lvl="1"/>
            <a:endParaRPr lang="en-US" sz="2600" dirty="0"/>
          </a:p>
          <a:p>
            <a:pPr lvl="1"/>
            <a:endParaRPr lang="en-US" sz="2600" dirty="0" smtClean="0"/>
          </a:p>
          <a:p>
            <a:pPr lvl="1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073653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74638"/>
            <a:ext cx="8991600" cy="1143000"/>
          </a:xfrm>
        </p:spPr>
        <p:txBody>
          <a:bodyPr>
            <a:noAutofit/>
          </a:bodyPr>
          <a:lstStyle/>
          <a:p>
            <a:r>
              <a:rPr lang="en-US" dirty="0" smtClean="0"/>
              <a:t>Setting up: running tutors in Apache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86800" cy="5105400"/>
          </a:xfrm>
        </p:spPr>
        <p:txBody>
          <a:bodyPr>
            <a:normAutofit fontScale="55000" lnSpcReduction="20000"/>
          </a:bodyPr>
          <a:lstStyle/>
          <a:p>
            <a:pPr>
              <a:spcBef>
                <a:spcPts val="1200"/>
              </a:spcBef>
            </a:pPr>
            <a:r>
              <a:rPr lang="en-US" dirty="0" smtClean="0"/>
              <a:t>Maybe easier than Apache? XAMPP at </a:t>
            </a:r>
            <a:r>
              <a:rPr lang="en-US" dirty="0" smtClean="0">
                <a:hlinkClick r:id="rId2"/>
              </a:rPr>
              <a:t>https://www.apachefriends.org/index.html</a:t>
            </a:r>
            <a:r>
              <a:rPr lang="en-US" dirty="0" smtClean="0"/>
              <a:t> 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Apache HTTP Server, </a:t>
            </a:r>
            <a:r>
              <a:rPr lang="en-US" dirty="0" smtClean="0">
                <a:hlinkClick r:id="rId3"/>
              </a:rPr>
              <a:t>http://httpd.apache.org/</a:t>
            </a:r>
            <a:endParaRPr lang="en-US" dirty="0" smtClean="0"/>
          </a:p>
          <a:p>
            <a:pPr lvl="1"/>
            <a:r>
              <a:rPr lang="en-US" dirty="0"/>
              <a:t>I</a:t>
            </a:r>
            <a:r>
              <a:rPr lang="en-US" dirty="0" smtClean="0"/>
              <a:t>n </a:t>
            </a:r>
            <a:r>
              <a:rPr lang="en-US" dirty="0" err="1" smtClean="0"/>
              <a:t>config</a:t>
            </a:r>
            <a:r>
              <a:rPr lang="en-US" dirty="0" smtClean="0"/>
              <a:t> file </a:t>
            </a:r>
            <a:r>
              <a:rPr lang="en-US" dirty="0" err="1" smtClean="0"/>
              <a:t>httpd.conf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Listen 8080</a:t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DocumentRoot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"c:/Users/.../CTAT"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On disk, if you have a “Square5ShortcutTutor Incomplete” package</a:t>
            </a:r>
            <a:br>
              <a:rPr lang="en-US" dirty="0" smtClean="0"/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C:\Users</a:t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...\</a:t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CTAT\</a:t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Square5ShortcutTutor Incomplete\</a:t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square5-interface.html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sq25.brd</a:t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sq25.nools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then the URL to run the existing tutor is (all on one line)</a:t>
            </a:r>
            <a:br>
              <a:rPr lang="en-US" dirty="0" smtClean="0"/>
            </a:br>
            <a:r>
              <a:rPr lang="en-US" sz="3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http://localhost:8080/Square5ShortcutTutor%20Incomplete/square5-interface.html?question_file=sq25.brd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1200"/>
              </a:spcBef>
            </a:pPr>
            <a:r>
              <a:rPr lang="en-US" dirty="0" smtClean="0"/>
              <a:t>and the URL to run the </a:t>
            </a:r>
            <a:r>
              <a:rPr lang="en-US" dirty="0" err="1" smtClean="0"/>
              <a:t>Nools</a:t>
            </a:r>
            <a:r>
              <a:rPr lang="en-US" dirty="0" smtClean="0"/>
              <a:t> tutor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http://localhost:8080/Square5ShortcutTutor%20Incomplete/square5-interface-nools.html?question_file=sq25.nools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07653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Files in a </a:t>
            </a:r>
            <a:r>
              <a:rPr lang="en-US" dirty="0" err="1" smtClean="0"/>
              <a:t>Nools</a:t>
            </a:r>
            <a:r>
              <a:rPr lang="en-US" dirty="0" smtClean="0"/>
              <a:t> tutor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 need for a .</a:t>
            </a:r>
            <a:r>
              <a:rPr lang="en-US" dirty="0" err="1" smtClean="0"/>
              <a:t>brd</a:t>
            </a:r>
            <a:r>
              <a:rPr lang="en-US" dirty="0" smtClean="0"/>
              <a:t> file</a:t>
            </a:r>
          </a:p>
          <a:p>
            <a:r>
              <a:rPr lang="en-US" dirty="0" smtClean="0"/>
              <a:t>Equivalents for other </a:t>
            </a:r>
            <a:r>
              <a:rPr lang="en-US" dirty="0" err="1" smtClean="0"/>
              <a:t>CognitiveModel</a:t>
            </a:r>
            <a:r>
              <a:rPr lang="en-US" dirty="0" smtClean="0"/>
              <a:t>\... files</a:t>
            </a:r>
            <a:br>
              <a:rPr lang="en-US" dirty="0" smtClean="0"/>
            </a:br>
            <a:endParaRPr lang="en-US" dirty="0" smtClean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3642179"/>
              </p:ext>
            </p:extLst>
          </p:nvPr>
        </p:nvGraphicFramePr>
        <p:xfrm>
          <a:off x="608451" y="2940920"/>
          <a:ext cx="7925950" cy="29855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84777"/>
                <a:gridCol w="2284777"/>
                <a:gridCol w="3356396"/>
              </a:tblGrid>
              <a:tr h="193146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u="none" strike="noStrike">
                          <a:effectLst/>
                        </a:rPr>
                        <a:t>Jess file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84" marR="7184" marT="718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u="none" strike="noStrike">
                          <a:effectLst/>
                        </a:rPr>
                        <a:t>Nools file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84" marR="7184" marT="718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u="none" strike="noStrike">
                          <a:effectLst/>
                        </a:rPr>
                        <a:t>Description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84" marR="7184" marT="7184" marB="0"/>
                </a:tc>
              </a:tr>
              <a:tr h="1352022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u="none" strike="noStrike">
                          <a:effectLst/>
                        </a:rPr>
                        <a:t>sq25.wme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84" marR="7184" marT="718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u="none" strike="noStrike">
                          <a:effectLst/>
                        </a:rPr>
                        <a:t>sq25.nools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84" marR="7184" marT="718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u="none" strike="noStrike">
                          <a:effectLst/>
                        </a:rPr>
                        <a:t>the problem-specific file with the givens for an individual problem (here, to square 25);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84" marR="7184" marT="7184" marB="0"/>
                </a:tc>
              </a:tr>
              <a:tr h="965730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u="none" strike="noStrike">
                          <a:effectLst/>
                        </a:rPr>
                        <a:t>wmeTypes.clp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84" marR="7184" marT="718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u="none" strike="noStrike">
                          <a:effectLst/>
                        </a:rPr>
                        <a:t>types.nools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84" marR="7184" marT="718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u="none" strike="noStrike">
                          <a:effectLst/>
                        </a:rPr>
                        <a:t>type definitions for the facts to be asserted in working memory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84" marR="7184" marT="7184" marB="0"/>
                </a:tc>
              </a:tr>
              <a:tr h="386292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u="none" strike="noStrike">
                          <a:effectLst/>
                        </a:rPr>
                        <a:t>productionRules.pr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84" marR="7184" marT="718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u="none" strike="noStrike">
                          <a:effectLst/>
                        </a:rPr>
                        <a:t>productionrules.nools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84" marR="7184" marT="718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u="none" strike="noStrike" dirty="0">
                          <a:effectLst/>
                        </a:rPr>
                        <a:t>the rules themselves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84" marR="7184" marT="7184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6341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Contents of .zip in </a:t>
            </a:r>
            <a:r>
              <a:rPr lang="en-US" dirty="0" smtClean="0">
                <a:hlinkClick r:id="rId2"/>
              </a:rPr>
              <a:t>http://cdn.ctat.cs.cmu.edu/POL2018/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98637"/>
            <a:ext cx="86868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Assignment 3/Square5ShortcutTutor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Incomplete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</a:p>
          <a:p>
            <a:pPr marL="400050" lvl="1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 has all the files it had before, plus those in 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bold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below</a:t>
            </a:r>
            <a:b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sq25.brd</a:t>
            </a:r>
          </a:p>
          <a:p>
            <a:pPr marL="400050" lvl="1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sq25.wme</a:t>
            </a:r>
          </a:p>
          <a:p>
            <a:pPr marL="400050" lvl="1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wmeTypes.clp</a:t>
            </a:r>
          </a:p>
          <a:p>
            <a:pPr marL="400050" lvl="1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productionRules.pr</a:t>
            </a:r>
          </a:p>
          <a:p>
            <a:pPr marL="400050" lvl="1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fourthPower5-interface.html</a:t>
            </a:r>
          </a:p>
          <a:p>
            <a:pPr marL="400050" lvl="1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square5-interface.html</a:t>
            </a:r>
          </a:p>
          <a:p>
            <a:pPr marL="400050" lvl="1" indent="0">
              <a:buNone/>
            </a:pP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ctatloader.js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# new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javascript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for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square5-interface-nools.html</a:t>
            </a:r>
            <a:endParaRPr lang="en-US" sz="16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00050" lvl="1" indent="0">
              <a:buNone/>
            </a:pP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ctat.min.js 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# new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javascript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for square5-interface-nools.html</a:t>
            </a:r>
            <a:endParaRPr lang="en-US" sz="16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00050" lvl="1" indent="0">
              <a:buNone/>
            </a:pP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square5-interface-nools.html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# use new .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js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omit hard-coded .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brd</a:t>
            </a:r>
            <a:endParaRPr lang="en-US" sz="16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00050" lvl="1" indent="0">
              <a:buNone/>
            </a:pP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sq25.nools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# replaces sq25.brd and sq25.wme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00050" lvl="1" indent="0">
              <a:buNone/>
            </a:pPr>
            <a:r>
              <a:rPr lang="en-US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types.nools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# like wmeTypes.clp, but for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Nools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not Jess </a:t>
            </a:r>
            <a:r>
              <a:rPr lang="en-US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productionrules.nools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# the new rules</a:t>
            </a:r>
            <a:endParaRPr lang="en-US" sz="16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8036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206</Words>
  <Application>Microsoft Office PowerPoint</Application>
  <PresentationFormat>On-screen Show (4:3)</PresentationFormat>
  <Paragraphs>51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Using Nools with CTAT for Building Cognitive Tutors</vt:lpstr>
      <vt:lpstr>Why Nools? Who should try it? Docs</vt:lpstr>
      <vt:lpstr>Setting up: running tutors in Apache</vt:lpstr>
      <vt:lpstr>Files in a Nools tutor</vt:lpstr>
      <vt:lpstr>Contents of .zip in http://cdn.ctat.cs.cmu.edu/POL2018/ </vt:lpstr>
    </vt:vector>
  </TitlesOfParts>
  <Company>Carnegie Mellon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Nools with CTAT for Building Cognitive Tutors</dc:title>
  <dc:creator>Jonathan Sewall</dc:creator>
  <cp:lastModifiedBy>Jonathan Sewall</cp:lastModifiedBy>
  <cp:revision>14</cp:revision>
  <dcterms:created xsi:type="dcterms:W3CDTF">2018-02-08T14:57:38Z</dcterms:created>
  <dcterms:modified xsi:type="dcterms:W3CDTF">2018-02-08T19:44:37Z</dcterms:modified>
</cp:coreProperties>
</file>